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4"/>
    <p:sldMasterId id="2147483694" r:id="rId5"/>
    <p:sldMasterId id="2147483738" r:id="rId6"/>
  </p:sldMasterIdLst>
  <p:notesMasterIdLst>
    <p:notesMasterId r:id="rId15"/>
  </p:notesMasterIdLst>
  <p:sldIdLst>
    <p:sldId id="263" r:id="rId7"/>
    <p:sldId id="862" r:id="rId8"/>
    <p:sldId id="865" r:id="rId9"/>
    <p:sldId id="870" r:id="rId10"/>
    <p:sldId id="867" r:id="rId11"/>
    <p:sldId id="868" r:id="rId12"/>
    <p:sldId id="869" r:id="rId13"/>
    <p:sldId id="860" r:id="rId14"/>
  </p:sldIdLst>
  <p:sldSz cx="12188825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35F"/>
    <a:srgbClr val="9497DD"/>
    <a:srgbClr val="889F4B"/>
    <a:srgbClr val="D719B9"/>
    <a:srgbClr val="FF40FF"/>
    <a:srgbClr val="F8120F"/>
    <a:srgbClr val="3CC42C"/>
    <a:srgbClr val="258309"/>
    <a:srgbClr val="BDDF24"/>
    <a:srgbClr val="4824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5D3D23-9F44-5B49-80BD-5B4FB60B00BA}" v="609" dt="2024-11-04T16:01:39.1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619" autoAdjust="0"/>
    <p:restoredTop sz="96301" autoAdjust="0"/>
  </p:normalViewPr>
  <p:slideViewPr>
    <p:cSldViewPr showGuides="1">
      <p:cViewPr>
        <p:scale>
          <a:sx n="143" d="100"/>
          <a:sy n="143" d="100"/>
        </p:scale>
        <p:origin x="96" y="-424"/>
      </p:cViewPr>
      <p:guideLst>
        <p:guide orient="horz" pos="2160"/>
        <p:guide pos="5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BDB7F10E-BD8C-4043-A707-6EEBF077B746}" type="datetimeFigureOut">
              <a:rPr lang="en-US" smtClean="0"/>
              <a:t>11/8/25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8360C27-5502-394D-8A11-7EA0084B9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83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360C27-5502-394D-8A11-7EA0084B996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066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1D2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Picture 9" descr="nistident_fleft_vec [Converted]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5" y="5537200"/>
            <a:ext cx="1684865" cy="722086"/>
          </a:xfrm>
          <a:prstGeom prst="rect">
            <a:avLst/>
          </a:prstGeom>
        </p:spPr>
      </p:pic>
      <p:sp>
        <p:nvSpPr>
          <p:cNvPr id="1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88440" y="4495800"/>
            <a:ext cx="10222954" cy="7620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sz="1600" dirty="0"/>
              <a:t>Presenter’s Name/Subhead Information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8440" y="3268136"/>
            <a:ext cx="10687799" cy="1151464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FontTx/>
              <a:buNone/>
              <a:defRPr sz="35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7" indent="0">
              <a:buFontTx/>
              <a:buNone/>
              <a:defRPr/>
            </a:lvl2pPr>
            <a:lvl3pPr marL="914415" indent="0">
              <a:buFontTx/>
              <a:buNone/>
              <a:defRPr/>
            </a:lvl3pPr>
            <a:lvl4pPr marL="1371622" indent="0">
              <a:buFontTx/>
              <a:buNone/>
              <a:defRPr/>
            </a:lvl4pPr>
            <a:lvl5pPr marL="1828831" indent="0">
              <a:buFontTx/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  <a:br>
              <a:rPr lang="en-US" dirty="0"/>
            </a:br>
            <a:r>
              <a:rPr lang="en-US" dirty="0"/>
              <a:t>(Second line if needed)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"/>
            <a:ext cx="12188824" cy="6856467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rgbClr val="1D28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8" name="Picture 17" descr="nistident_fleft_vec [Converted]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5" y="5537200"/>
            <a:ext cx="1684865" cy="722086"/>
          </a:xfrm>
          <a:prstGeom prst="rect">
            <a:avLst/>
          </a:prstGeom>
        </p:spPr>
      </p:pic>
      <p:sp>
        <p:nvSpPr>
          <p:cNvPr id="19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688440" y="4495800"/>
            <a:ext cx="10222954" cy="7620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sz="1600" dirty="0"/>
              <a:t>Presenter’s Name/Subhead Information</a:t>
            </a:r>
            <a:endParaRPr lang="en-US" dirty="0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88440" y="3268136"/>
            <a:ext cx="10687799" cy="1151464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buFontTx/>
              <a:buNone/>
              <a:defRPr sz="35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7" indent="0">
              <a:buFontTx/>
              <a:buNone/>
              <a:defRPr/>
            </a:lvl2pPr>
            <a:lvl3pPr marL="914415" indent="0">
              <a:buFontTx/>
              <a:buNone/>
              <a:defRPr/>
            </a:lvl3pPr>
            <a:lvl4pPr marL="1371622" indent="0">
              <a:buFontTx/>
              <a:buNone/>
              <a:defRPr/>
            </a:lvl4pPr>
            <a:lvl5pPr marL="1828831" indent="0">
              <a:buFontTx/>
              <a:buNone/>
              <a:defRPr/>
            </a:lvl5pPr>
          </a:lstStyle>
          <a:p>
            <a:pPr lvl="0"/>
            <a:r>
              <a:rPr lang="en-US" dirty="0"/>
              <a:t>Title of Presentation</a:t>
            </a:r>
            <a:br>
              <a:rPr lang="en-US" dirty="0"/>
            </a:br>
            <a:r>
              <a:rPr lang="en-US" dirty="0"/>
              <a:t>(Second line if needed)</a:t>
            </a:r>
          </a:p>
        </p:txBody>
      </p:sp>
      <p:pic>
        <p:nvPicPr>
          <p:cNvPr id="21" name="Picture 20" descr="NISTlogo_stacked_CMYK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812" y="5562600"/>
            <a:ext cx="1636025" cy="66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51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Proje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0969943" y="6429020"/>
            <a:ext cx="121888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Helvetica" pitchFamily="34" charset="0"/>
                <a:cs typeface="Helvetica" pitchFamily="34" charset="0"/>
              </a:defRPr>
            </a:lvl1pPr>
          </a:lstStyle>
          <a:p>
            <a:fld id="{0624AEE6-E942-4F5C-A610-97CA4B6B6DB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09441" y="1219200"/>
            <a:ext cx="5484971" cy="4876800"/>
          </a:xfrm>
        </p:spPr>
        <p:txBody>
          <a:bodyPr>
            <a:normAutofit/>
          </a:bodyPr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7930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85BF363-59FF-E54E-A0B5-E35D493FB5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10871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B2D7EB-E182-4543-8CCE-37CF8E507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45" y="-22034"/>
            <a:ext cx="10512862" cy="1325563"/>
          </a:xfrm>
        </p:spPr>
        <p:txBody>
          <a:bodyPr>
            <a:normAutofit/>
          </a:bodyPr>
          <a:lstStyle>
            <a:lvl1pPr>
              <a:defRPr sz="3999" b="0" i="0">
                <a:solidFill>
                  <a:schemeClr val="bg1"/>
                </a:solidFill>
                <a:latin typeface="+mn-lt"/>
                <a:cs typeface="Gill Sans SemiBold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4195B3-35E3-C543-9CBB-AD4A8EB72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3289" y="508223"/>
            <a:ext cx="1119123" cy="29540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97A970-8AEE-EF42-BDF8-26B8723537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599B2C-3002-AC47-B9C2-6C74CD2E3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Slide Number Placeholder 11">
            <a:extLst>
              <a:ext uri="{FF2B5EF4-FFF2-40B4-BE49-F238E27FC236}">
                <a16:creationId xmlns:a16="http://schemas.microsoft.com/office/drawing/2014/main" id="{C61F1338-BC56-5A9D-84DA-A790E9062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9942" y="6429022"/>
            <a:ext cx="1218883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elvetica" pitchFamily="34" charset="0"/>
                <a:cs typeface="Helvetica" pitchFamily="34" charset="0"/>
              </a:defRPr>
            </a:lvl1pPr>
          </a:lstStyle>
          <a:p>
            <a:fld id="{0624AEE6-E942-4F5C-A610-97CA4B6B6D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49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37DC-965D-439D-8483-DBC613B2FD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082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4A15D-1452-4C0B-8BCE-E1A7FFA9A7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082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D9BCC-BC38-4562-9A53-3A74E74F2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BD6A8-B531-4ED0-975B-D2C512823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FCC3B-C861-4B75-A033-51F568871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4324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5E464-F85B-4709-B9D9-FA4C8AE25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3F774-0A43-49C6-BA86-4DF49B1DE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5135C-F346-4C3D-9748-B427587FF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A35B0-92BA-4EDA-BA45-7D776A9A9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1F654-9D93-42C8-A382-91A436F37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987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A5B0A-4571-46CF-AC21-215970714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24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D23AC-B2ED-4756-A8CB-A9463BD36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24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65995-954C-40D1-B997-0598A3F67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D263C-5350-4CBA-A243-81087413F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5278A-1898-45D3-A299-9BE4ACE4E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015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22BBC-1D96-494D-A32C-0DD32C0E2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56D25-1A98-4C2A-9F3B-BFA3C0E21A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001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12A8B8-7441-424C-85ED-5130586F0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825625"/>
            <a:ext cx="51800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71D400-459B-478E-B4E5-DF07DD6B0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9BF2D-D307-4D49-B822-5C2551834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69F34-110F-4B44-BBA4-A7F210318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6750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50CD1-E2DD-41C6-B1C8-A019D8C7B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242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6E94B3-3029-472C-BDBB-FF536A9A2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6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76EAA-529C-41BB-AB22-447D2DD78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62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A03EB6-945E-4194-9A35-D9F4AC31A3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3" y="1681163"/>
            <a:ext cx="51816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CE8A14-D267-45A7-9803-A4253E0A3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3" y="2505075"/>
            <a:ext cx="51816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104066-F36E-44D2-8E2C-EAE9C8526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804E17-92F6-4A11-A4E7-D4F88D9F8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528894-40A8-477E-B710-4EA78392C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6401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4D350-9739-46E6-A540-0731B843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006738-DF2B-4C22-BDB3-515FEF745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D82D57-0989-43B8-BE98-CF001DAD4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53AC8E-A326-4402-9349-C4FB8A1DC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8731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98E151-C30B-4A80-BF99-8B2BC180D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A5BBD2-A64C-4313-9807-1096D34A5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0220C2-6842-4EC7-A79E-96599174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9329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DCA14-572E-4309-AF4B-0E8AB10D5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F3BF6-D467-44AE-9331-70EE4F715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A8FB1-6761-4980-93D8-42E6B9C014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54AF0E-DC44-475C-A506-6CF335FEB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7C802-3B12-4664-BC7C-50C19A469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74E09-D990-4485-B4DC-A1098D87C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88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0969942" y="6429022"/>
            <a:ext cx="121888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Helvetica" pitchFamily="34" charset="0"/>
                <a:cs typeface="Helvetica" pitchFamily="34" charset="0"/>
              </a:defRPr>
            </a:lvl1pPr>
          </a:lstStyle>
          <a:p>
            <a:fld id="{0624AEE6-E942-4F5C-A610-97CA4B6B6DBA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530087"/>
            <a:ext cx="7618016" cy="0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>
            <a:off x="11274663" y="536439"/>
            <a:ext cx="914162" cy="1588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618015" y="364066"/>
            <a:ext cx="3656648" cy="533400"/>
          </a:xfrm>
        </p:spPr>
        <p:txBody>
          <a:bodyPr/>
          <a:lstStyle>
            <a:lvl1pPr marL="0" indent="0" algn="ctr">
              <a:buNone/>
              <a:defRPr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PROGRAM AREA  NAME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72431" y="668863"/>
            <a:ext cx="8532178" cy="38100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7" indent="0">
              <a:buNone/>
              <a:defRPr/>
            </a:lvl2pPr>
            <a:lvl3pPr marL="914415" indent="0">
              <a:buNone/>
              <a:defRPr/>
            </a:lvl3pPr>
            <a:lvl4pPr marL="1371622" indent="0">
              <a:buNone/>
              <a:defRPr/>
            </a:lvl4pPr>
            <a:lvl5pPr marL="1828831" indent="0">
              <a:buNone/>
              <a:defRPr/>
            </a:lvl5pPr>
          </a:lstStyle>
          <a:p>
            <a:pPr lvl="0"/>
            <a:r>
              <a:rPr lang="en-US" dirty="0"/>
              <a:t>Project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09441" y="1219200"/>
            <a:ext cx="5484971" cy="4876800"/>
          </a:xfrm>
        </p:spPr>
        <p:txBody>
          <a:bodyPr>
            <a:normAutofit/>
          </a:bodyPr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99440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C8BF6-682A-4631-91F9-8C165326F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9A173-5DDF-497C-B31B-2069777A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401225-7664-408D-B15C-11148A82C8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98FF6-18D6-4750-8509-BAD930C32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EE63B-8C6D-4863-920F-692B567BB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E32F8-462E-4B2C-95E5-6D85F4FB0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2792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F5F56-37F7-49C9-8E14-2FA7F5084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076233-7BED-4F62-BB7D-152D12541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222F9-B889-4D0F-AD3A-0ED319B1A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245CE-7473-4808-AE25-5FCDFF8D5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A779F-A55E-4C69-8231-C2DB43493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386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4B126D-BE53-4F6C-8A13-CF7470C8DA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3313" y="365125"/>
            <a:ext cx="262731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789456-008D-4A28-9F2E-3F05758C3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2713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92161-27A6-414D-BBD1-9D3386639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97153-EC03-49DD-A2EC-94FC2A274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1C9B-382B-4CA3-BB5A-8B0F56DC1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468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8EB677A-BD8B-4C58-AB0D-5D035E9F4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60" y="274638"/>
            <a:ext cx="8227457" cy="683724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199" b="0" cap="none" baseline="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30294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85BF363-59FF-E54E-A0B5-E35D493FB5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10871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B2D7EB-E182-4543-8CCE-37CF8E507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45" y="-22034"/>
            <a:ext cx="10512862" cy="1325563"/>
          </a:xfrm>
        </p:spPr>
        <p:txBody>
          <a:bodyPr>
            <a:normAutofit/>
          </a:bodyPr>
          <a:lstStyle>
            <a:lvl1pPr>
              <a:defRPr sz="3999" b="0" i="0">
                <a:solidFill>
                  <a:schemeClr val="bg1"/>
                </a:solidFill>
                <a:latin typeface="+mn-lt"/>
                <a:cs typeface="Gill Sans SemiBold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4195B3-35E3-C543-9CBB-AD4A8EB72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3289" y="508223"/>
            <a:ext cx="1119123" cy="295401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97A970-8AEE-EF42-BDF8-26B8723537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599B2C-3002-AC47-B9C2-6C74CD2E3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190BCA9-1338-C820-408C-5A34AACDF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9942" y="6429022"/>
            <a:ext cx="1218883" cy="365125"/>
          </a:xfrm>
        </p:spPr>
        <p:txBody>
          <a:bodyPr/>
          <a:lstStyle/>
          <a:p>
            <a:fld id="{61C45A3A-841E-C04D-A6C3-2A644B41F8F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7669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37DC-965D-439D-8483-DBC613B2FD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082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4A15D-1452-4C0B-8BCE-E1A7FFA9A7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082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D9BCC-BC38-4562-9A53-3A74E74F2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BD6A8-B531-4ED0-975B-D2C512823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FCC3B-C861-4B75-A033-51F568871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267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5E464-F85B-4709-B9D9-FA4C8AE25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3F774-0A43-49C6-BA86-4DF49B1DE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5135C-F346-4C3D-9748-B427587FF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A35B0-92BA-4EDA-BA45-7D776A9A9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1F654-9D93-42C8-A382-91A436F37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2312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A5B0A-4571-46CF-AC21-215970714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24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D23AC-B2ED-4756-A8CB-A9463BD36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24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65995-954C-40D1-B997-0598A3F67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D263C-5350-4CBA-A243-81087413F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5278A-1898-45D3-A299-9BE4ACE4E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125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22BBC-1D96-494D-A32C-0DD32C0E2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56D25-1A98-4C2A-9F3B-BFA3C0E21A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001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12A8B8-7441-424C-85ED-5130586F0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3" y="1825625"/>
            <a:ext cx="51800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71D400-459B-478E-B4E5-DF07DD6B0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9BF2D-D307-4D49-B822-5C2551834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69F34-110F-4B44-BBA4-A7F210318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323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50CD1-E2DD-41C6-B1C8-A019D8C7B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242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6E94B3-3029-472C-BDBB-FF536A9A2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6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76EAA-529C-41BB-AB22-447D2DD78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62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A03EB6-945E-4194-9A35-D9F4AC31A3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3" y="1681163"/>
            <a:ext cx="51816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CE8A14-D267-45A7-9803-A4253E0A3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3" y="2505075"/>
            <a:ext cx="51816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104066-F36E-44D2-8E2C-EAE9C8526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804E17-92F6-4A11-A4E7-D4F88D9F8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528894-40A8-477E-B710-4EA78392C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910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0969942" y="6429022"/>
            <a:ext cx="121888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Helvetica" pitchFamily="34" charset="0"/>
                <a:cs typeface="Helvetica" pitchFamily="34" charset="0"/>
              </a:defRPr>
            </a:lvl1pPr>
          </a:lstStyle>
          <a:p>
            <a:fld id="{0624AEE6-E942-4F5C-A610-97CA4B6B6DB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07869" y="609600"/>
            <a:ext cx="10462075" cy="5562600"/>
          </a:xfrm>
        </p:spPr>
        <p:txBody>
          <a:bodyPr>
            <a:normAutofit/>
          </a:bodyPr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742962" indent="-285755">
              <a:buFont typeface="Arial" pitchFamily="34" charset="0"/>
              <a:buChar char="•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00171" indent="-285755">
              <a:buFont typeface="Courier New" pitchFamily="49" charset="0"/>
              <a:buChar char="o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marL="2057434" indent="-228604">
              <a:buFont typeface="Wingdings" pitchFamily="2" charset="2"/>
              <a:buChar char="§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981369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4D350-9739-46E6-A540-0731B843C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006738-DF2B-4C22-BDB3-515FEF745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D82D57-0989-43B8-BE98-CF001DAD4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53AC8E-A326-4402-9349-C4FB8A1DC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6410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98E151-C30B-4A80-BF99-8B2BC180D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A5BBD2-A64C-4313-9807-1096D34A5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0220C2-6842-4EC7-A79E-96599174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17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DCA14-572E-4309-AF4B-0E8AB10D5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F3BF6-D467-44AE-9331-70EE4F715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A8FB1-6761-4980-93D8-42E6B9C014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54AF0E-DC44-475C-A506-6CF335FEB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7C802-3B12-4664-BC7C-50C19A469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74E09-D990-4485-B4DC-A1098D87C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146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C8BF6-682A-4631-91F9-8C165326F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06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39A173-5DDF-497C-B31B-2069777A9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600" y="987425"/>
            <a:ext cx="617061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401225-7664-408D-B15C-11148A82C8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06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98FF6-18D6-4750-8509-BAD930C32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EE63B-8C6D-4863-920F-692B567BB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E32F8-462E-4B2C-95E5-6D85F4FB0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885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F5F56-37F7-49C9-8E14-2FA7F5084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076233-7BED-4F62-BB7D-152D12541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222F9-B889-4D0F-AD3A-0ED319B1A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245CE-7473-4808-AE25-5FCDFF8D5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A779F-A55E-4C69-8231-C2DB43493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8540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4B126D-BE53-4F6C-8A13-CF7470C8DA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3313" y="365125"/>
            <a:ext cx="262731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789456-008D-4A28-9F2E-3F05758C3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2713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92161-27A6-414D-BBD1-9D3386639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97153-EC03-49DD-A2EC-94FC2A274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01C9B-382B-4CA3-BB5A-8B0F56DC1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2282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8EB677A-BD8B-4C58-AB0D-5D035E9F4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60" y="274638"/>
            <a:ext cx="8227457" cy="683724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199" b="0" cap="none" baseline="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679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Helvetica" pitchFamily="34" charset="0"/>
                <a:cs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>
            <a:noAutofit/>
          </a:bodyPr>
          <a:lstStyle>
            <a:lvl1pPr marL="0" indent="0">
              <a:buNone/>
              <a:defRPr sz="1500" b="0">
                <a:latin typeface="Helvetica" pitchFamily="34" charset="0"/>
                <a:cs typeface="Helvetica" pitchFamily="34" charset="0"/>
              </a:defRPr>
            </a:lvl1pPr>
            <a:lvl2pPr marL="457207" indent="0">
              <a:buNone/>
              <a:defRPr sz="2000" b="1"/>
            </a:lvl2pPr>
            <a:lvl3pPr marL="914415" indent="0">
              <a:buNone/>
              <a:defRPr sz="1800" b="1"/>
            </a:lvl3pPr>
            <a:lvl4pPr marL="1371622" indent="0">
              <a:buNone/>
              <a:defRPr sz="1600" b="1"/>
            </a:lvl4pPr>
            <a:lvl5pPr marL="1828831" indent="0">
              <a:buNone/>
              <a:defRPr sz="1600" b="1"/>
            </a:lvl5pPr>
            <a:lvl6pPr marL="2286038" indent="0">
              <a:buNone/>
              <a:defRPr sz="1600" b="1"/>
            </a:lvl6pPr>
            <a:lvl7pPr marL="2743246" indent="0">
              <a:buNone/>
              <a:defRPr sz="1600" b="1"/>
            </a:lvl7pPr>
            <a:lvl8pPr marL="3200453" indent="0">
              <a:buNone/>
              <a:defRPr sz="1600" b="1"/>
            </a:lvl8pPr>
            <a:lvl9pPr marL="365766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>
            <a:normAutofit/>
          </a:bodyPr>
          <a:lstStyle>
            <a:lvl1pPr>
              <a:defRPr sz="1500">
                <a:latin typeface="Helvetica" pitchFamily="34" charset="0"/>
                <a:cs typeface="Helvetica" pitchFamily="34" charset="0"/>
              </a:defRPr>
            </a:lvl1pPr>
            <a:lvl2pPr>
              <a:defRPr sz="1500">
                <a:latin typeface="Helvetica" pitchFamily="34" charset="0"/>
                <a:cs typeface="Helvetica" pitchFamily="34" charset="0"/>
              </a:defRPr>
            </a:lvl2pPr>
            <a:lvl3pPr>
              <a:defRPr sz="1500">
                <a:latin typeface="Helvetica" pitchFamily="34" charset="0"/>
                <a:cs typeface="Helvetica" pitchFamily="34" charset="0"/>
              </a:defRPr>
            </a:lvl3pPr>
            <a:lvl4pPr>
              <a:defRPr sz="1500">
                <a:latin typeface="Helvetica" pitchFamily="34" charset="0"/>
                <a:cs typeface="Helvetica" pitchFamily="34" charset="0"/>
              </a:defRPr>
            </a:lvl4pPr>
            <a:lvl5pPr>
              <a:defRPr sz="1500">
                <a:latin typeface="Helvetica" pitchFamily="34" charset="0"/>
                <a:cs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1500" b="0" smtClean="0">
                <a:latin typeface="Helvetica" pitchFamily="34" charset="0"/>
                <a:cs typeface="Helvetica" pitchFamily="34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>
            <a:normAutofit/>
          </a:bodyPr>
          <a:lstStyle>
            <a:lvl1pPr>
              <a:defRPr sz="1500">
                <a:latin typeface="Helvetica" pitchFamily="34" charset="0"/>
                <a:cs typeface="Helvetica" pitchFamily="34" charset="0"/>
              </a:defRPr>
            </a:lvl1pPr>
            <a:lvl2pPr>
              <a:defRPr sz="1500">
                <a:latin typeface="Helvetica" pitchFamily="34" charset="0"/>
                <a:cs typeface="Helvetica" pitchFamily="34" charset="0"/>
              </a:defRPr>
            </a:lvl2pPr>
            <a:lvl3pPr>
              <a:defRPr sz="1500">
                <a:latin typeface="Helvetica" pitchFamily="34" charset="0"/>
                <a:cs typeface="Helvetica" pitchFamily="34" charset="0"/>
              </a:defRPr>
            </a:lvl3pPr>
            <a:lvl4pPr>
              <a:defRPr sz="1500">
                <a:latin typeface="Helvetica" pitchFamily="34" charset="0"/>
                <a:cs typeface="Helvetica" pitchFamily="34" charset="0"/>
              </a:defRPr>
            </a:lvl4pPr>
            <a:lvl5pPr>
              <a:defRPr sz="1500">
                <a:latin typeface="Helvetica" pitchFamily="34" charset="0"/>
                <a:cs typeface="Helvetic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4AEE6-E942-4F5C-A610-97CA4B6B6D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18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445" y="273050"/>
            <a:ext cx="4010039" cy="1162050"/>
          </a:xfrm>
        </p:spPr>
        <p:txBody>
          <a:bodyPr anchor="b">
            <a:normAutofit/>
          </a:bodyPr>
          <a:lstStyle>
            <a:lvl1pPr algn="l">
              <a:defRPr sz="1500" b="0">
                <a:latin typeface="Helvetica" pitchFamily="34" charset="0"/>
                <a:cs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5"/>
            <a:ext cx="6813892" cy="5853113"/>
          </a:xfrm>
        </p:spPr>
        <p:txBody>
          <a:bodyPr>
            <a:normAutofit/>
          </a:bodyPr>
          <a:lstStyle>
            <a:lvl1pPr>
              <a:defRPr sz="1500">
                <a:latin typeface="Helvetica" pitchFamily="34" charset="0"/>
                <a:cs typeface="Helvetica" pitchFamily="34" charset="0"/>
              </a:defRPr>
            </a:lvl1pPr>
            <a:lvl2pPr>
              <a:defRPr sz="1500">
                <a:latin typeface="Helvetica" pitchFamily="34" charset="0"/>
                <a:cs typeface="Helvetica" pitchFamily="34" charset="0"/>
              </a:defRPr>
            </a:lvl2pPr>
            <a:lvl3pPr>
              <a:defRPr sz="1500">
                <a:latin typeface="Helvetica" pitchFamily="34" charset="0"/>
                <a:cs typeface="Helvetica" pitchFamily="34" charset="0"/>
              </a:defRPr>
            </a:lvl3pPr>
            <a:lvl4pPr>
              <a:defRPr sz="1500">
                <a:latin typeface="Helvetica" pitchFamily="34" charset="0"/>
                <a:cs typeface="Helvetica" pitchFamily="34" charset="0"/>
              </a:defRPr>
            </a:lvl4pPr>
            <a:lvl5pPr>
              <a:defRPr sz="1500">
                <a:latin typeface="Helvetica" pitchFamily="34" charset="0"/>
                <a:cs typeface="Helvetica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5" y="1435103"/>
            <a:ext cx="4010039" cy="4691063"/>
          </a:xfrm>
        </p:spPr>
        <p:txBody>
          <a:bodyPr>
            <a:normAutofit/>
          </a:bodyPr>
          <a:lstStyle>
            <a:lvl1pPr marL="0" indent="0">
              <a:buNone/>
              <a:defRPr sz="1500">
                <a:latin typeface="Helvetica" pitchFamily="34" charset="0"/>
                <a:cs typeface="Helvetica" pitchFamily="34" charset="0"/>
              </a:defRPr>
            </a:lvl1pPr>
            <a:lvl2pPr marL="457207" indent="0">
              <a:buNone/>
              <a:defRPr sz="1200"/>
            </a:lvl2pPr>
            <a:lvl3pPr marL="914415" indent="0">
              <a:buNone/>
              <a:defRPr sz="1000"/>
            </a:lvl3pPr>
            <a:lvl4pPr marL="1371622" indent="0">
              <a:buNone/>
              <a:defRPr sz="900"/>
            </a:lvl4pPr>
            <a:lvl5pPr marL="1828831" indent="0">
              <a:buNone/>
              <a:defRPr sz="900"/>
            </a:lvl5pPr>
            <a:lvl6pPr marL="2286038" indent="0">
              <a:buNone/>
              <a:defRPr sz="900"/>
            </a:lvl6pPr>
            <a:lvl7pPr marL="2743246" indent="0">
              <a:buNone/>
              <a:defRPr sz="900"/>
            </a:lvl7pPr>
            <a:lvl8pPr marL="3200453" indent="0">
              <a:buNone/>
              <a:defRPr sz="900"/>
            </a:lvl8pPr>
            <a:lvl9pPr marL="365766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4AEE6-E942-4F5C-A610-97CA4B6B6D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58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9095" y="4800600"/>
            <a:ext cx="7313295" cy="566738"/>
          </a:xfrm>
        </p:spPr>
        <p:txBody>
          <a:bodyPr anchor="b">
            <a:normAutofit/>
          </a:bodyPr>
          <a:lstStyle>
            <a:lvl1pPr algn="l">
              <a:defRPr sz="1600" b="0">
                <a:latin typeface="Helvetica" pitchFamily="34" charset="0"/>
                <a:cs typeface="Helvetic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1"/>
            </a:lvl1pPr>
            <a:lvl2pPr marL="457207" indent="0">
              <a:buNone/>
              <a:defRPr sz="2801"/>
            </a:lvl2pPr>
            <a:lvl3pPr marL="914415" indent="0">
              <a:buNone/>
              <a:defRPr sz="2399"/>
            </a:lvl3pPr>
            <a:lvl4pPr marL="1371622" indent="0">
              <a:buNone/>
              <a:defRPr sz="2000"/>
            </a:lvl4pPr>
            <a:lvl5pPr marL="1828831" indent="0">
              <a:buNone/>
              <a:defRPr sz="2000"/>
            </a:lvl5pPr>
            <a:lvl6pPr marL="2286038" indent="0">
              <a:buNone/>
              <a:defRPr sz="2000"/>
            </a:lvl6pPr>
            <a:lvl7pPr marL="2743246" indent="0">
              <a:buNone/>
              <a:defRPr sz="2000"/>
            </a:lvl7pPr>
            <a:lvl8pPr marL="3200453" indent="0">
              <a:buNone/>
              <a:defRPr sz="2000"/>
            </a:lvl8pPr>
            <a:lvl9pPr marL="3657661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389095" y="5367338"/>
            <a:ext cx="7313295" cy="804862"/>
          </a:xfrm>
        </p:spPr>
        <p:txBody>
          <a:bodyPr>
            <a:normAutofit/>
          </a:bodyPr>
          <a:lstStyle>
            <a:lvl1pPr marL="0" indent="0">
              <a:buNone/>
              <a:defRPr sz="1100">
                <a:latin typeface="Helvetica" pitchFamily="34" charset="0"/>
                <a:cs typeface="Helvetica" pitchFamily="34" charset="0"/>
              </a:defRPr>
            </a:lvl1pPr>
            <a:lvl2pPr marL="457207" indent="0">
              <a:buNone/>
              <a:defRPr sz="1200"/>
            </a:lvl2pPr>
            <a:lvl3pPr marL="914415" indent="0">
              <a:buNone/>
              <a:defRPr sz="1000"/>
            </a:lvl3pPr>
            <a:lvl4pPr marL="1371622" indent="0">
              <a:buNone/>
              <a:defRPr sz="900"/>
            </a:lvl4pPr>
            <a:lvl5pPr marL="1828831" indent="0">
              <a:buNone/>
              <a:defRPr sz="900"/>
            </a:lvl5pPr>
            <a:lvl6pPr marL="2286038" indent="0">
              <a:buNone/>
              <a:defRPr sz="900"/>
            </a:lvl6pPr>
            <a:lvl7pPr marL="2743246" indent="0">
              <a:buNone/>
              <a:defRPr sz="900"/>
            </a:lvl7pPr>
            <a:lvl8pPr marL="3200453" indent="0">
              <a:buNone/>
              <a:defRPr sz="900"/>
            </a:lvl8pPr>
            <a:lvl9pPr marL="3657661" indent="0">
              <a:buNone/>
              <a:defRPr sz="900"/>
            </a:lvl9pPr>
          </a:lstStyle>
          <a:p>
            <a:pPr lvl="0"/>
            <a:r>
              <a:rPr lang="en-US" dirty="0"/>
              <a:t>Click to edit Master caption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4AEE6-E942-4F5C-A610-97CA4B6B6D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373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417798" y="76200"/>
            <a:ext cx="9552145" cy="762000"/>
          </a:xfrm>
        </p:spPr>
        <p:txBody>
          <a:bodyPr>
            <a:normAutofit/>
          </a:bodyPr>
          <a:lstStyle>
            <a:lvl1pPr>
              <a:defRPr sz="4000" b="1" cap="none" spc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1320456" y="1086295"/>
            <a:ext cx="9649486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77791" y="76200"/>
            <a:ext cx="71101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09954CA3-D4D3-9A48-835D-EE206C73C9EB}" type="slidenum">
              <a:rPr lang="en-US" smtClean="0"/>
              <a:pPr>
                <a:defRPr/>
              </a:pPr>
              <a:t>‹#›</a:t>
            </a:fld>
            <a:endParaRPr lang="en-US" sz="600">
              <a:latin typeface="Times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4741029" y="6501401"/>
            <a:ext cx="19062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336699"/>
                </a:solidFill>
              </a:rPr>
              <a:t>Hanisch</a:t>
            </a:r>
            <a:r>
              <a:rPr lang="en-US" sz="1400" i="1" baseline="0">
                <a:solidFill>
                  <a:srgbClr val="336699"/>
                </a:solidFill>
              </a:rPr>
              <a:t>, March 6, 2019</a:t>
            </a:r>
            <a:endParaRPr lang="en-US" sz="1400" i="1">
              <a:solidFill>
                <a:srgbClr val="336699"/>
              </a:solidFill>
            </a:endParaRPr>
          </a:p>
        </p:txBody>
      </p:sp>
      <p:pic>
        <p:nvPicPr>
          <p:cNvPr id="6" name="Picture 5" descr="NISTlogo_stacked_PMS655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54" y="6117350"/>
            <a:ext cx="1712147" cy="52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15591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C9533BF-1B93-2A43-BA34-0F3A82D7F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10871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5A012D-B070-7A49-BBFF-079F2561A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890" y="-22034"/>
            <a:ext cx="10512862" cy="1325563"/>
          </a:xfrm>
        </p:spPr>
        <p:txBody>
          <a:bodyPr>
            <a:normAutofit/>
          </a:bodyPr>
          <a:lstStyle>
            <a:lvl1pPr>
              <a:defRPr sz="3999" b="0" i="0">
                <a:solidFill>
                  <a:schemeClr val="bg1"/>
                </a:solidFill>
                <a:latin typeface="+mn-lt"/>
                <a:cs typeface="Gill Sans SemiBold" panose="020B0502020104020203" pitchFamily="34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88373-B974-7948-9839-60119604B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3590694"/>
            <a:ext cx="3868465" cy="250821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EF32D-C8B6-BA4F-BA24-DA606CECF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AB533-0985-E44A-9957-3DDE711C7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5A9F8-B433-CD4D-B0E5-00FDB974B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5A3A-841E-C04D-A6C3-2A644B41F8F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564AE5A-5633-B34B-B7DD-4DCEFBFC0B1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103179" y="3590694"/>
            <a:ext cx="3938142" cy="250821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2884886-4728-6142-8698-38627184E6B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81341" y="3590694"/>
            <a:ext cx="3907484" cy="2508211"/>
          </a:xfrm>
        </p:spPr>
        <p:txBody>
          <a:bodyPr/>
          <a:lstStyle>
            <a:lvl1pPr marL="0" indent="0">
              <a:buNone/>
              <a:defRPr/>
            </a:lvl1pPr>
            <a:lvl2pPr marL="457063" indent="0">
              <a:buNone/>
              <a:defRPr/>
            </a:lvl2pPr>
            <a:lvl3pPr marL="914126" indent="0">
              <a:buNone/>
              <a:defRPr/>
            </a:lvl3pPr>
            <a:lvl4pPr marL="1371189" indent="0">
              <a:buNone/>
              <a:defRPr/>
            </a:lvl4pPr>
            <a:lvl5pPr marL="1828251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C17D88D-1B35-A843-BA46-506AB4A875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066" y="1622502"/>
            <a:ext cx="10750693" cy="1143000"/>
          </a:xfrm>
        </p:spPr>
        <p:txBody>
          <a:bodyPr>
            <a:normAutofit/>
          </a:bodyPr>
          <a:lstStyle>
            <a:lvl1pPr marL="0" indent="0">
              <a:buNone/>
              <a:defRPr sz="2799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AD91200-3642-8946-A772-E48D2472F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3289" y="508223"/>
            <a:ext cx="1119123" cy="29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91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3" pos="384">
          <p15:clr>
            <a:srgbClr val="FBAE40"/>
          </p15:clr>
        </p15:guide>
        <p15:guide id="4" pos="7296">
          <p15:clr>
            <a:srgbClr val="FBAE40"/>
          </p15:clr>
        </p15:guide>
        <p15:guide id="5" orient="horz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/>
          <p:cNvSpPr/>
          <p:nvPr userDrawn="1"/>
        </p:nvSpPr>
        <p:spPr>
          <a:xfrm>
            <a:off x="8075097" y="0"/>
            <a:ext cx="2894846" cy="381000"/>
          </a:xfrm>
          <a:prstGeom prst="parallelogram">
            <a:avLst/>
          </a:prstGeom>
          <a:solidFill>
            <a:srgbClr val="3366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52360" y="381000"/>
            <a:ext cx="10055781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>
              <a:buFont typeface="Arial"/>
              <a:buNone/>
              <a:defRPr>
                <a:solidFill>
                  <a:srgbClr val="336699"/>
                </a:solidFill>
                <a:latin typeface="Raleway Medium"/>
                <a:cs typeface="Raleway Medium"/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2590125" y="2286001"/>
            <a:ext cx="7313295" cy="3493135"/>
          </a:xfrm>
        </p:spPr>
        <p:txBody>
          <a:bodyPr/>
          <a:lstStyle>
            <a:lvl1pPr marL="0" indent="0">
              <a:buNone/>
              <a:defRPr sz="3199"/>
            </a:lvl1pPr>
            <a:lvl2pPr marL="457052" indent="0">
              <a:buNone/>
              <a:defRPr sz="2799"/>
            </a:lvl2pPr>
            <a:lvl3pPr marL="914103" indent="0">
              <a:buNone/>
              <a:defRPr sz="2399"/>
            </a:lvl3pPr>
            <a:lvl4pPr marL="1371155" indent="0">
              <a:buNone/>
              <a:defRPr sz="1999"/>
            </a:lvl4pPr>
            <a:lvl5pPr marL="1828205" indent="0">
              <a:buNone/>
              <a:defRPr sz="1999"/>
            </a:lvl5pPr>
            <a:lvl6pPr marL="2285257" indent="0">
              <a:buNone/>
              <a:defRPr sz="1999"/>
            </a:lvl6pPr>
            <a:lvl7pPr marL="2742308" indent="0">
              <a:buNone/>
              <a:defRPr sz="1999"/>
            </a:lvl7pPr>
            <a:lvl8pPr marL="3199360" indent="0">
              <a:buNone/>
              <a:defRPr sz="1999"/>
            </a:lvl8pPr>
            <a:lvl9pPr marL="3656412" indent="0">
              <a:buNone/>
              <a:defRPr sz="1999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11041800"/>
      </p:ext>
    </p:extLst>
  </p:cSld>
  <p:clrMapOvr>
    <a:masterClrMapping/>
  </p:clrMapOvr>
  <p:transition spd="med"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Master style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5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9" y="6408672"/>
            <a:ext cx="10691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Helvetica" pitchFamily="34" charset="0"/>
                <a:cs typeface="Helvetica" pitchFamily="34" charset="0"/>
              </a:defRPr>
            </a:lvl1pPr>
          </a:lstStyle>
          <a:p>
            <a:fld id="{0624AEE6-E942-4F5C-A610-97CA4B6B6DB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"/>
            <a:ext cx="12188824" cy="6856467"/>
          </a:xfrm>
          <a:prstGeom prst="rect">
            <a:avLst/>
          </a:prstGeom>
        </p:spPr>
      </p:pic>
      <p:pic>
        <p:nvPicPr>
          <p:cNvPr id="10" name="Picture 9" descr="MMLlogo_oneline_white.png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412" y="6604000"/>
            <a:ext cx="3924946" cy="13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01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87" r:id="rId7"/>
    <p:sldLayoutId id="2147483692" r:id="rId8"/>
    <p:sldLayoutId id="2147483707" r:id="rId9"/>
    <p:sldLayoutId id="2147483735" r:id="rId10"/>
  </p:sldLayoutIdLst>
  <p:hf hdr="0" ftr="0" dt="0"/>
  <p:txStyles>
    <p:titleStyle>
      <a:lvl1pPr algn="l" defTabSz="914415" rtl="0" eaLnBrk="1" latinLnBrk="0" hangingPunct="1">
        <a:spcBef>
          <a:spcPct val="0"/>
        </a:spcBef>
        <a:buNone/>
        <a:defRPr sz="1500" kern="1200" cap="all" baseline="0">
          <a:solidFill>
            <a:schemeClr val="tx1"/>
          </a:solidFill>
          <a:latin typeface="Helvetica" pitchFamily="34" charset="0"/>
          <a:ea typeface="+mj-ea"/>
          <a:cs typeface="Helvetica" pitchFamily="34" charset="0"/>
        </a:defRPr>
      </a:lvl1pPr>
    </p:titleStyle>
    <p:bodyStyle>
      <a:lvl1pPr marL="0" indent="0" algn="l" defTabSz="914415" rtl="0" eaLnBrk="1" latinLnBrk="0" hangingPunct="1">
        <a:spcBef>
          <a:spcPct val="20000"/>
        </a:spcBef>
        <a:buFontTx/>
        <a:buNone/>
        <a:defRPr sz="1500" kern="1200">
          <a:solidFill>
            <a:schemeClr val="tx1"/>
          </a:solidFill>
          <a:latin typeface="Helvetica" pitchFamily="34" charset="0"/>
          <a:ea typeface="+mn-ea"/>
          <a:cs typeface="Helvetica" pitchFamily="34" charset="0"/>
        </a:defRPr>
      </a:lvl1pPr>
      <a:lvl2pPr marL="742962" indent="-285755" algn="l" defTabSz="914415" rtl="0" eaLnBrk="1" latinLnBrk="0" hangingPunct="1">
        <a:spcBef>
          <a:spcPct val="20000"/>
        </a:spcBef>
        <a:buFont typeface="Arial" pitchFamily="34" charset="0"/>
        <a:buChar char="•"/>
        <a:defRPr sz="1500" kern="1200" baseline="0">
          <a:solidFill>
            <a:schemeClr val="tx1"/>
          </a:solidFill>
          <a:latin typeface="Helvetica" pitchFamily="34" charset="0"/>
          <a:ea typeface="+mn-ea"/>
          <a:cs typeface="Helvetica" pitchFamily="34" charset="0"/>
        </a:defRPr>
      </a:lvl2pPr>
      <a:lvl3pPr marL="1200171" indent="-285755" algn="l" defTabSz="914415" rtl="0" eaLnBrk="1" latinLnBrk="0" hangingPunct="1">
        <a:spcBef>
          <a:spcPct val="20000"/>
        </a:spcBef>
        <a:buFont typeface="Courier New" pitchFamily="49" charset="0"/>
        <a:buChar char="o"/>
        <a:defRPr sz="1500" b="0" kern="1200" baseline="0">
          <a:solidFill>
            <a:schemeClr val="tx1"/>
          </a:solidFill>
          <a:latin typeface="Helvetica" pitchFamily="34" charset="0"/>
          <a:ea typeface="+mn-ea"/>
          <a:cs typeface="Helvetica" pitchFamily="34" charset="0"/>
        </a:defRPr>
      </a:lvl3pPr>
      <a:lvl4pPr marL="1600227" indent="-228604" algn="l" defTabSz="914415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Helvetica" pitchFamily="34" charset="0"/>
          <a:ea typeface="+mn-ea"/>
          <a:cs typeface="Helvetica" pitchFamily="34" charset="0"/>
        </a:defRPr>
      </a:lvl4pPr>
      <a:lvl5pPr marL="2114585" indent="-285755" algn="l" defTabSz="914415" rtl="0" eaLnBrk="1" latinLnBrk="0" hangingPunct="1">
        <a:spcBef>
          <a:spcPct val="20000"/>
        </a:spcBef>
        <a:buFont typeface="Wingdings" pitchFamily="2" charset="2"/>
        <a:buChar char="§"/>
        <a:defRPr sz="1500" kern="1200">
          <a:solidFill>
            <a:schemeClr val="tx1"/>
          </a:solidFill>
          <a:latin typeface="Helvetica" pitchFamily="34" charset="0"/>
          <a:ea typeface="+mn-ea"/>
          <a:cs typeface="Helvetica" pitchFamily="34" charset="0"/>
        </a:defRPr>
      </a:lvl5pPr>
      <a:lvl6pPr marL="2514642" indent="-228604" algn="l" defTabSz="914415" rtl="0" eaLnBrk="1" latinLnBrk="0" hangingPunct="1">
        <a:spcBef>
          <a:spcPct val="20000"/>
        </a:spcBef>
        <a:buFont typeface="Arial" pitchFamily="34" charset="0"/>
        <a:buChar char="•"/>
        <a:defRPr sz="1500" kern="1200" baseline="0">
          <a:solidFill>
            <a:schemeClr val="tx1"/>
          </a:solidFill>
          <a:latin typeface="Helvetica" pitchFamily="34" charset="0"/>
          <a:ea typeface="+mn-ea"/>
          <a:cs typeface="Helvetica" pitchFamily="34" charset="0"/>
        </a:defRPr>
      </a:lvl6pPr>
      <a:lvl7pPr marL="2971849" indent="-228604" algn="l" defTabSz="91441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57" indent="-228604" algn="l" defTabSz="91441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64" indent="-228604" algn="l" defTabSz="91441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9144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F1D389-68CC-4212-B33A-91487387C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24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99418-FDC5-48F0-8808-D16B55181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24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A909F-5028-4CDC-BAA3-78FE79FFCF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1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56481-8B44-463C-A551-7B53087AF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63993-9695-406F-AF13-7B1F6F9BB9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165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8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F1D389-68CC-4212-B33A-91487387C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24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99418-FDC5-48F0-8808-D16B55181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24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A909F-5028-4CDC-BAA3-78FE79FFCF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1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56481-8B44-463C-A551-7B53087AFA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63993-9695-406F-AF13-7B1F6F9BB9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A5C07-B134-4FCE-99CD-BF5372BF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72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usnistgov/zenowrapper" TargetMode="Externa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08012" y="4114800"/>
            <a:ext cx="10663772" cy="1295400"/>
          </a:xfrm>
        </p:spPr>
        <p:txBody>
          <a:bodyPr vert="horz" lIns="91440" tIns="45720" rIns="91440" bIns="45720" numCol="1" rtlCol="0" anchor="t">
            <a:noAutofit/>
          </a:bodyPr>
          <a:lstStyle/>
          <a:p>
            <a:pPr defTabSz="457063">
              <a:spcBef>
                <a:spcPts val="1000"/>
              </a:spcBef>
              <a:buClr>
                <a:srgbClr val="90C226"/>
              </a:buClr>
              <a:buSzPct val="80000"/>
            </a:pPr>
            <a:r>
              <a:rPr lang="en-US" sz="2000" dirty="0">
                <a:solidFill>
                  <a:schemeClr val="tx1"/>
                </a:solidFill>
                <a:latin typeface="+mn-lt"/>
                <a:cs typeface="+mn-cs"/>
              </a:rPr>
              <a:t>Jennifer A. Clark</a:t>
            </a:r>
            <a:endParaRPr lang="en-US" sz="2000" dirty="0">
              <a:solidFill>
                <a:schemeClr val="tx1"/>
              </a:solidFill>
              <a:latin typeface="+mn-lt"/>
              <a:cs typeface="Calibri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50812" y="2270759"/>
            <a:ext cx="11955998" cy="115146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ZENO-</a:t>
            </a:r>
            <a:r>
              <a:rPr lang="en-US" dirty="0" err="1">
                <a:solidFill>
                  <a:schemeClr val="tx1"/>
                </a:solidFill>
              </a:rPr>
              <a:t>MDAKit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Zenowrapper</a:t>
            </a:r>
            <a:br>
              <a:rPr lang="en-US" dirty="0"/>
            </a:br>
            <a:endParaRPr lang="en-US" sz="40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830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E2B3F-D83A-E347-43ED-A891DB118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5A3A-841E-C04D-A6C3-2A644B41F8FE}" type="slidenum">
              <a:rPr lang="en-US" smtClean="0"/>
              <a:t>2</a:t>
            </a:fld>
            <a:endParaRPr lang="en-US"/>
          </a:p>
        </p:txBody>
      </p:sp>
      <p:pic>
        <p:nvPicPr>
          <p:cNvPr id="8" name="168L_camera-spin">
            <a:hlinkClick r:id="" action="ppaction://media"/>
            <a:extLst>
              <a:ext uri="{FF2B5EF4-FFF2-40B4-BE49-F238E27FC236}">
                <a16:creationId xmlns:a16="http://schemas.microsoft.com/office/drawing/2014/main" id="{FBEED142-24C5-0CB7-77AD-572C424C3B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37212" y="1130915"/>
            <a:ext cx="6553200" cy="526988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C4837B-5A7A-1787-5C10-1A33A0311419}"/>
                  </a:ext>
                </a:extLst>
              </p:cNvPr>
              <p:cNvSpPr txBox="1"/>
              <p:nvPr/>
            </p:nvSpPr>
            <p:spPr>
              <a:xfrm>
                <a:off x="497980" y="1323973"/>
                <a:ext cx="6053632" cy="3677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:r>
                  <a:rPr lang="en-US" sz="2000" dirty="0"/>
                  <a:t>It’s easy to calculate the radius of gyration:</a:t>
                </a:r>
              </a:p>
              <a:p>
                <a:pPr>
                  <a:spcBef>
                    <a:spcPts val="12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dirty="0"/>
                  <a:t> (16.83 ± 0.02) </a:t>
                </a:r>
                <a:r>
                  <a:rPr lang="en-US" sz="2000" dirty="0" err="1"/>
                  <a:t>Å</a:t>
                </a:r>
                <a:endParaRPr lang="en-US" sz="2000" dirty="0"/>
              </a:p>
              <a:p>
                <a:pPr>
                  <a:spcBef>
                    <a:spcPts val="1200"/>
                  </a:spcBef>
                </a:pPr>
                <a:endParaRPr lang="en-US" sz="2000" dirty="0"/>
              </a:p>
              <a:p>
                <a:pPr>
                  <a:spcBef>
                    <a:spcPts val="1200"/>
                  </a:spcBef>
                </a:pPr>
                <a:r>
                  <a:rPr lang="en-US" sz="2000" dirty="0"/>
                  <a:t>The Hydrodynamic radius is more difficult:</a:t>
                </a: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h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𝑇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6</m:t>
                          </m:r>
                          <m:r>
                            <a:rPr lang="en-US" sz="2000" i="1" smtClean="0">
                              <a:latin typeface="Cambria Math" panose="02040503050406030204" pitchFamily="18" charset="0"/>
                            </a:rPr>
                            <m:t>𝜋𝜂</m:t>
                          </m:r>
                          <m:r>
                            <a:rPr lang="en-US" sz="20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den>
                      </m:f>
                    </m:oMath>
                  </m:oMathPara>
                </a14:m>
                <a:endParaRPr lang="en-US" sz="2000" dirty="0"/>
              </a:p>
              <a:p>
                <a:pPr>
                  <a:spcBef>
                    <a:spcPts val="1200"/>
                  </a:spcBef>
                </a:pPr>
                <a:r>
                  <a:rPr lang="en-US" sz="2000" dirty="0"/>
                  <a:t>Requires calculating the </a:t>
                </a:r>
                <a:r>
                  <a:rPr lang="en-US" sz="2000" dirty="0">
                    <a:solidFill>
                      <a:srgbClr val="C00000"/>
                    </a:solidFill>
                  </a:rPr>
                  <a:t>diffusion coefficient </a:t>
                </a:r>
                <a:r>
                  <a:rPr lang="en-US" sz="2000" dirty="0"/>
                  <a:t>of the macromolecule</a:t>
                </a:r>
              </a:p>
              <a:p>
                <a:pPr>
                  <a:spcBef>
                    <a:spcPts val="12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dirty="0"/>
                  <a:t> 21.7 </a:t>
                </a:r>
                <a:r>
                  <a:rPr lang="en-US" sz="2000" dirty="0" err="1"/>
                  <a:t>Å</a:t>
                </a:r>
                <a:r>
                  <a:rPr lang="en-US" sz="2000" dirty="0"/>
                  <a:t>; 20.2 </a:t>
                </a:r>
                <a:r>
                  <a:rPr lang="en-US" sz="2000" dirty="0" err="1"/>
                  <a:t>Å</a:t>
                </a:r>
                <a:r>
                  <a:rPr lang="en-US" sz="2000" dirty="0"/>
                  <a:t> [1]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AC4837B-5A7A-1787-5C10-1A33A03114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980" y="1323973"/>
                <a:ext cx="6053632" cy="3677610"/>
              </a:xfrm>
              <a:prstGeom prst="rect">
                <a:avLst/>
              </a:prstGeom>
              <a:blipFill>
                <a:blip r:embed="rId5"/>
                <a:stretch>
                  <a:fillRect l="-1048" t="-1034" b="-17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1">
            <a:extLst>
              <a:ext uri="{FF2B5EF4-FFF2-40B4-BE49-F238E27FC236}">
                <a16:creationId xmlns:a16="http://schemas.microsoft.com/office/drawing/2014/main" id="{B0EC9894-3AD8-F561-9D55-0B26A9445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45" y="-22034"/>
            <a:ext cx="10512862" cy="1325563"/>
          </a:xfrm>
        </p:spPr>
        <p:txBody>
          <a:bodyPr/>
          <a:lstStyle/>
          <a:p>
            <a:r>
              <a:rPr lang="en-US" cap="none" dirty="0"/>
              <a:t>Hydrodynamic Properties of Lysozyme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CA925D-6FFA-C959-2C3D-EDF056F0E1DE}"/>
              </a:ext>
            </a:extLst>
          </p:cNvPr>
          <p:cNvSpPr txBox="1"/>
          <p:nvPr/>
        </p:nvSpPr>
        <p:spPr>
          <a:xfrm>
            <a:off x="497980" y="5939135"/>
            <a:ext cx="6053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[1] Grisham &amp; Nanda. </a:t>
            </a:r>
            <a:r>
              <a:rPr lang="en-US" sz="1200" i="1" dirty="0"/>
              <a:t>Proteins: Structure, Function, and Bioinformatics</a:t>
            </a:r>
            <a:r>
              <a:rPr lang="en-US" sz="1200" dirty="0"/>
              <a:t> 86, no. 5 (2018): 515–23. DOI: 10.1002/prot.25469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3C3B4BB-9908-D488-3B20-03B18260C7FE}"/>
                  </a:ext>
                </a:extLst>
              </p:cNvPr>
              <p:cNvSpPr txBox="1"/>
              <p:nvPr/>
            </p:nvSpPr>
            <p:spPr>
              <a:xfrm>
                <a:off x="497980" y="5181600"/>
                <a:ext cx="605363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What if you could calculate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sz="2000" dirty="0"/>
                  <a:t> in less than a minute?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3C3B4BB-9908-D488-3B20-03B18260C7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980" y="5181600"/>
                <a:ext cx="6053632" cy="400110"/>
              </a:xfrm>
              <a:prstGeom prst="rect">
                <a:avLst/>
              </a:prstGeom>
              <a:blipFill>
                <a:blip r:embed="rId6"/>
                <a:stretch>
                  <a:fillRect l="-1048" t="-9375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431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170DAD-6C84-AE02-C3C4-8D07EB0A4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structure of a molecule&#10;&#10;AI-generated content may be incorrect.">
            <a:extLst>
              <a:ext uri="{FF2B5EF4-FFF2-40B4-BE49-F238E27FC236}">
                <a16:creationId xmlns:a16="http://schemas.microsoft.com/office/drawing/2014/main" id="{1372A41F-433F-B71F-B4E3-DA6C44E28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14" t="14893" r="31612" b="11353"/>
          <a:stretch>
            <a:fillRect/>
          </a:stretch>
        </p:blipFill>
        <p:spPr>
          <a:xfrm>
            <a:off x="6945276" y="1606065"/>
            <a:ext cx="5168936" cy="433753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B59CF1-3DEB-8255-BAA8-8F9C74BC8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5A3A-841E-C04D-A6C3-2A644B41F8FE}" type="slidenum">
              <a:rPr lang="en-US" smtClean="0"/>
              <a:t>3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1029F3-1E01-6C94-01C8-B5DF657A912A}"/>
              </a:ext>
            </a:extLst>
          </p:cNvPr>
          <p:cNvSpPr txBox="1"/>
          <p:nvPr/>
        </p:nvSpPr>
        <p:spPr>
          <a:xfrm>
            <a:off x="497980" y="5939135"/>
            <a:ext cx="6053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[1] Grisham &amp; Nanda. </a:t>
            </a:r>
            <a:r>
              <a:rPr lang="en-US" sz="1200" i="1" dirty="0"/>
              <a:t>Proteins: Structure, Function, and Bioinformatics</a:t>
            </a:r>
            <a:r>
              <a:rPr lang="en-US" sz="1200" dirty="0"/>
              <a:t> 86, no. 5 (2018): 515–23. DOI: 10.1002/prot.25469</a:t>
            </a: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977B0B9E-5B85-4176-88B9-6FB6A6E3F19F}"/>
              </a:ext>
            </a:extLst>
          </p:cNvPr>
          <p:cNvSpPr/>
          <p:nvPr/>
        </p:nvSpPr>
        <p:spPr>
          <a:xfrm>
            <a:off x="5180013" y="1303529"/>
            <a:ext cx="6960702" cy="5554471"/>
          </a:xfrm>
          <a:prstGeom prst="arc">
            <a:avLst>
              <a:gd name="adj1" fmla="val 13956414"/>
              <a:gd name="adj2" fmla="val 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CEB3323-E1E2-089A-1334-EC90E7245D13}"/>
                  </a:ext>
                </a:extLst>
              </p:cNvPr>
              <p:cNvSpPr txBox="1"/>
              <p:nvPr/>
            </p:nvSpPr>
            <p:spPr>
              <a:xfrm>
                <a:off x="465912" y="1219200"/>
                <a:ext cx="5988327" cy="47089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:r>
                  <a:rPr lang="en-US" sz="2000" dirty="0"/>
                  <a:t>Using ZENO: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sz="2000" dirty="0"/>
                  <a:t>(20.04 ± 0.05) </a:t>
                </a:r>
                <a:r>
                  <a:rPr lang="en-US" sz="2000" dirty="0" err="1"/>
                  <a:t>Å</a:t>
                </a:r>
                <a:endParaRPr lang="en-US" sz="2000" dirty="0"/>
              </a:p>
              <a:p>
                <a:pPr marL="342900" indent="-342900">
                  <a:spcBef>
                    <a:spcPts val="1200"/>
                  </a:spcBef>
                  <a:buFont typeface="Arial" panose="020B0604020202020204" pitchFamily="34" charset="0"/>
                  <a:buChar char="•"/>
                </a:pPr>
                <a:r>
                  <a:rPr lang="en-US" sz="2000" dirty="0"/>
                  <a:t>18 frames from RCSB PDB generated from Solution </a:t>
                </a:r>
                <a:r>
                  <a:rPr lang="en-US" sz="2000"/>
                  <a:t>NMR experimental </a:t>
                </a:r>
                <a:r>
                  <a:rPr lang="en-US" sz="2000" dirty="0"/>
                  <a:t>data</a:t>
                </a:r>
              </a:p>
              <a:p>
                <a:pPr>
                  <a:spcBef>
                    <a:spcPts val="1200"/>
                  </a:spcBef>
                </a:pPr>
                <a:r>
                  <a:rPr lang="en-US" sz="2000" dirty="0"/>
                  <a:t>Experimental:</a:t>
                </a:r>
                <a:r>
                  <a:rPr lang="en-US" sz="2000" i="1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dirty="0"/>
                  <a:t> 21.7 </a:t>
                </a:r>
                <a:r>
                  <a:rPr lang="en-US" sz="2000" dirty="0" err="1"/>
                  <a:t>Å</a:t>
                </a:r>
                <a:r>
                  <a:rPr lang="en-US" sz="2000" dirty="0"/>
                  <a:t>; 20.2 </a:t>
                </a:r>
                <a:r>
                  <a:rPr lang="en-US" sz="2000" dirty="0" err="1"/>
                  <a:t>Å</a:t>
                </a:r>
                <a:r>
                  <a:rPr lang="en-US" sz="2000" dirty="0"/>
                  <a:t> [1]</a:t>
                </a:r>
              </a:p>
              <a:p>
                <a:pPr>
                  <a:spcBef>
                    <a:spcPts val="1200"/>
                  </a:spcBef>
                </a:pPr>
                <a:endParaRPr lang="en-US" sz="2000" dirty="0"/>
              </a:p>
              <a:p>
                <a:pPr>
                  <a:spcBef>
                    <a:spcPts val="1200"/>
                  </a:spcBef>
                </a:pPr>
                <a:r>
                  <a:rPr lang="en-US" sz="2000" dirty="0"/>
                  <a:t>ZENO employs two complementary Monte Carlo methods:</a:t>
                </a:r>
              </a:p>
              <a:p>
                <a:pPr>
                  <a:spcBef>
                    <a:spcPts val="1200"/>
                  </a:spcBef>
                </a:pPr>
                <a:r>
                  <a:rPr lang="en-US" sz="2000" dirty="0"/>
                  <a:t>1. Walk-on-Spheres (exterior): Solves Laplace's equation to compute electrical via electrostatic-hydrodynamic analogy</a:t>
                </a:r>
              </a:p>
              <a:p>
                <a:pPr>
                  <a:spcBef>
                    <a:spcPts val="1200"/>
                  </a:spcBef>
                </a:pPr>
                <a:r>
                  <a:rPr lang="en-US" sz="2000" dirty="0"/>
                  <a:t>2. Interior Sampling: Estimates geometric properties (volume, gyration tensor)</a:t>
                </a: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CEB3323-E1E2-089A-1334-EC90E7245D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912" y="1219200"/>
                <a:ext cx="5988327" cy="4708981"/>
              </a:xfrm>
              <a:prstGeom prst="rect">
                <a:avLst/>
              </a:prstGeom>
              <a:blipFill>
                <a:blip r:embed="rId3"/>
                <a:stretch>
                  <a:fillRect l="-1057" t="-809" r="-1480" b="-1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Rectangle 1">
            <a:extLst>
              <a:ext uri="{FF2B5EF4-FFF2-40B4-BE49-F238E27FC236}">
                <a16:creationId xmlns:a16="http://schemas.microsoft.com/office/drawing/2014/main" id="{F2C282E7-BBA3-021A-4D5E-BE76E22638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RCSB PDB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CB4407D-C01B-2E86-4FFD-656C4932C9E8}"/>
              </a:ext>
            </a:extLst>
          </p:cNvPr>
          <p:cNvGrpSpPr/>
          <p:nvPr/>
        </p:nvGrpSpPr>
        <p:grpSpPr>
          <a:xfrm>
            <a:off x="7237412" y="725079"/>
            <a:ext cx="1307698" cy="1256120"/>
            <a:chOff x="6778970" y="893377"/>
            <a:chExt cx="1057000" cy="106845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DDB85CF-0D5F-2443-6FDC-7F52690FFA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CAC3D4B6-EB33-FBEE-375B-16B44B05C7A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45230" cy="4572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131B7B4-BB75-E1D4-E45A-81F18AD3D9CD}"/>
              </a:ext>
            </a:extLst>
          </p:cNvPr>
          <p:cNvGrpSpPr>
            <a:grpSpLocks noChangeAspect="1"/>
          </p:cNvGrpSpPr>
          <p:nvPr/>
        </p:nvGrpSpPr>
        <p:grpSpPr>
          <a:xfrm>
            <a:off x="8219502" y="1448564"/>
            <a:ext cx="457200" cy="464564"/>
            <a:chOff x="6778970" y="893377"/>
            <a:chExt cx="1057000" cy="106845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E173CE9-A09B-D05B-8C26-513EA82BBF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3D4484D-0DF5-3916-4829-223EBAB367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45230" cy="4572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88DDDE9-9C8A-A22F-D6FD-999E2911EAF1}"/>
              </a:ext>
            </a:extLst>
          </p:cNvPr>
          <p:cNvGrpSpPr>
            <a:grpSpLocks noChangeAspect="1"/>
          </p:cNvGrpSpPr>
          <p:nvPr/>
        </p:nvGrpSpPr>
        <p:grpSpPr>
          <a:xfrm>
            <a:off x="8457884" y="1775114"/>
            <a:ext cx="201168" cy="204409"/>
            <a:chOff x="6778970" y="893377"/>
            <a:chExt cx="1057000" cy="106845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2EDCC81-F450-E755-2DE8-5A0F0618415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09C158D-95C7-1FA7-24E2-88F0566591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45230" cy="45720"/>
            </a:xfrm>
            <a:prstGeom prst="ellipse">
              <a:avLst/>
            </a:prstGeom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93740BE-F179-982F-8B24-4977B6E9521E}"/>
              </a:ext>
            </a:extLst>
          </p:cNvPr>
          <p:cNvGrpSpPr>
            <a:grpSpLocks noChangeAspect="1"/>
          </p:cNvGrpSpPr>
          <p:nvPr/>
        </p:nvGrpSpPr>
        <p:grpSpPr>
          <a:xfrm>
            <a:off x="9635897" y="640747"/>
            <a:ext cx="2743200" cy="2743200"/>
            <a:chOff x="6778970" y="893377"/>
            <a:chExt cx="1057000" cy="1068451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3157126-D622-839B-08A8-7E1599C235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B2A7640-4A16-FCFD-E782-3D6ED63D9D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21140" cy="213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3C89C83-5C5C-ABCC-EB32-43CDD0774768}"/>
              </a:ext>
            </a:extLst>
          </p:cNvPr>
          <p:cNvGrpSpPr>
            <a:grpSpLocks noChangeAspect="1"/>
          </p:cNvGrpSpPr>
          <p:nvPr/>
        </p:nvGrpSpPr>
        <p:grpSpPr>
          <a:xfrm>
            <a:off x="11040659" y="2860432"/>
            <a:ext cx="914400" cy="914400"/>
            <a:chOff x="6778970" y="893377"/>
            <a:chExt cx="1057000" cy="1068451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FC42049-2416-4B04-BBD3-2ADA5C4D5A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D892861-8CEA-5828-4DDA-EC9D581AB4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21140" cy="213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1AF8717-9238-DD7A-1C2D-A8D4437C4306}"/>
              </a:ext>
            </a:extLst>
          </p:cNvPr>
          <p:cNvGrpSpPr>
            <a:grpSpLocks noChangeAspect="1"/>
          </p:cNvGrpSpPr>
          <p:nvPr/>
        </p:nvGrpSpPr>
        <p:grpSpPr>
          <a:xfrm>
            <a:off x="10638456" y="2020593"/>
            <a:ext cx="1679677" cy="1679677"/>
            <a:chOff x="6778970" y="893377"/>
            <a:chExt cx="1057000" cy="1068451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D42DD47-B930-A63F-2BCF-1E2E15CF6C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726B07B-36D2-41FA-6F1F-C2F6B82BB8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21140" cy="213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845C0DBE-7E68-B98D-AEBB-C14C90D1B54A}"/>
              </a:ext>
            </a:extLst>
          </p:cNvPr>
          <p:cNvSpPr>
            <a:spLocks noChangeAspect="1"/>
          </p:cNvSpPr>
          <p:nvPr/>
        </p:nvSpPr>
        <p:spPr>
          <a:xfrm>
            <a:off x="11775818" y="2057400"/>
            <a:ext cx="33594" cy="33594"/>
          </a:xfrm>
          <a:prstGeom prst="ellips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7E8A5A0-77FD-5CCC-0D81-8F3B07503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45" y="-22034"/>
            <a:ext cx="10512862" cy="1325563"/>
          </a:xfrm>
        </p:spPr>
        <p:txBody>
          <a:bodyPr/>
          <a:lstStyle/>
          <a:p>
            <a:r>
              <a:rPr lang="en-US" cap="none" dirty="0"/>
              <a:t>Hydrodynamic Properties of Lysozyme</a:t>
            </a:r>
          </a:p>
        </p:txBody>
      </p:sp>
    </p:spTree>
    <p:extLst>
      <p:ext uri="{BB962C8B-B14F-4D97-AF65-F5344CB8AC3E}">
        <p14:creationId xmlns:p14="http://schemas.microsoft.com/office/powerpoint/2010/main" val="1419293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8F7A79-9268-5DBC-2C17-36AD0DAD6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structure of a molecule&#10;&#10;AI-generated content may be incorrect.">
            <a:extLst>
              <a:ext uri="{FF2B5EF4-FFF2-40B4-BE49-F238E27FC236}">
                <a16:creationId xmlns:a16="http://schemas.microsoft.com/office/drawing/2014/main" id="{D6DC6BF6-F083-1C00-41DD-CCB8743DE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14" t="14893" r="31612" b="11353"/>
          <a:stretch>
            <a:fillRect/>
          </a:stretch>
        </p:blipFill>
        <p:spPr>
          <a:xfrm>
            <a:off x="6945276" y="1606065"/>
            <a:ext cx="5168936" cy="433753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A3745-4BFC-8F8E-5382-E52A939AE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5A3A-841E-C04D-A6C3-2A644B41F8FE}" type="slidenum">
              <a:rPr lang="en-US" smtClean="0"/>
              <a:t>4</a:t>
            </a:fld>
            <a:endParaRPr lang="en-US"/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595A15EE-1E5B-292A-B45A-53B2A3521C60}"/>
              </a:ext>
            </a:extLst>
          </p:cNvPr>
          <p:cNvSpPr/>
          <p:nvPr/>
        </p:nvSpPr>
        <p:spPr>
          <a:xfrm>
            <a:off x="5180013" y="1303529"/>
            <a:ext cx="6960702" cy="5554471"/>
          </a:xfrm>
          <a:prstGeom prst="arc">
            <a:avLst>
              <a:gd name="adj1" fmla="val 13956414"/>
              <a:gd name="adj2" fmla="val 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1A19F18F-EFAA-1A4C-13B9-9AEF1DFB79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RCSB PDB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DB79670-35D9-B71E-8752-B8F7C6A6AC3D}"/>
              </a:ext>
            </a:extLst>
          </p:cNvPr>
          <p:cNvGrpSpPr/>
          <p:nvPr/>
        </p:nvGrpSpPr>
        <p:grpSpPr>
          <a:xfrm>
            <a:off x="7237412" y="725079"/>
            <a:ext cx="1307698" cy="1256120"/>
            <a:chOff x="6778970" y="893377"/>
            <a:chExt cx="1057000" cy="106845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D407743-6876-9E1B-46C6-C7E5F51FE1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EC8F3DEF-D961-BE43-C883-C2760FF7C7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45230" cy="4572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876CCED-54A1-F2A6-02AD-B61A6EF2AE8D}"/>
              </a:ext>
            </a:extLst>
          </p:cNvPr>
          <p:cNvGrpSpPr>
            <a:grpSpLocks noChangeAspect="1"/>
          </p:cNvGrpSpPr>
          <p:nvPr/>
        </p:nvGrpSpPr>
        <p:grpSpPr>
          <a:xfrm>
            <a:off x="8219502" y="1448564"/>
            <a:ext cx="457200" cy="464564"/>
            <a:chOff x="6778970" y="893377"/>
            <a:chExt cx="1057000" cy="106845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98B63D4-5AAD-F207-9DE3-3D6F03C088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41CBA07-2ECF-7BB7-1926-6ADDE5D088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45230" cy="4572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33BDB9E-03C1-EFA1-FF12-D1C253C75A50}"/>
              </a:ext>
            </a:extLst>
          </p:cNvPr>
          <p:cNvGrpSpPr>
            <a:grpSpLocks noChangeAspect="1"/>
          </p:cNvGrpSpPr>
          <p:nvPr/>
        </p:nvGrpSpPr>
        <p:grpSpPr>
          <a:xfrm>
            <a:off x="8457884" y="1775114"/>
            <a:ext cx="201168" cy="204409"/>
            <a:chOff x="6778970" y="893377"/>
            <a:chExt cx="1057000" cy="106845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3E95164-7CEA-CE9B-4B13-DF404C32A1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3DE827A-36A2-248B-9BAE-BFB891793F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45230" cy="4572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EED1512-FE68-6484-9673-E4C144D6721B}"/>
              </a:ext>
            </a:extLst>
          </p:cNvPr>
          <p:cNvGrpSpPr>
            <a:grpSpLocks noChangeAspect="1"/>
          </p:cNvGrpSpPr>
          <p:nvPr/>
        </p:nvGrpSpPr>
        <p:grpSpPr>
          <a:xfrm>
            <a:off x="9635897" y="640747"/>
            <a:ext cx="2743200" cy="2743200"/>
            <a:chOff x="6778970" y="893377"/>
            <a:chExt cx="1057000" cy="1068451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4CE3516-C708-AE6A-5D52-FE81B4D567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C21D9701-D7B8-19B9-6DC3-9E6CDFE9A1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21140" cy="213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EB27D9A-C7EF-8D8E-C1BA-05A9A4CE3B67}"/>
              </a:ext>
            </a:extLst>
          </p:cNvPr>
          <p:cNvGrpSpPr>
            <a:grpSpLocks noChangeAspect="1"/>
          </p:cNvGrpSpPr>
          <p:nvPr/>
        </p:nvGrpSpPr>
        <p:grpSpPr>
          <a:xfrm>
            <a:off x="11040659" y="2860432"/>
            <a:ext cx="914400" cy="914400"/>
            <a:chOff x="6778970" y="893377"/>
            <a:chExt cx="1057000" cy="1068451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0960B17-3F96-76AD-3A3D-A96C3CAC6C0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CE02990-B433-FE36-09F1-8481586E7E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21140" cy="213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75BA60F-5E84-DD3E-123D-55C797F953BF}"/>
              </a:ext>
            </a:extLst>
          </p:cNvPr>
          <p:cNvGrpSpPr>
            <a:grpSpLocks noChangeAspect="1"/>
          </p:cNvGrpSpPr>
          <p:nvPr/>
        </p:nvGrpSpPr>
        <p:grpSpPr>
          <a:xfrm>
            <a:off x="10638456" y="2020593"/>
            <a:ext cx="1679677" cy="1679677"/>
            <a:chOff x="6778970" y="893377"/>
            <a:chExt cx="1057000" cy="1068451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7806F65-BD84-2961-2758-41D5480B87D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78970" y="893377"/>
              <a:ext cx="1057000" cy="1068451"/>
            </a:xfrm>
            <a:prstGeom prst="ellipse">
              <a:avLst/>
            </a:prstGeom>
            <a:solidFill>
              <a:srgbClr val="13335F">
                <a:alpha val="17773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7E21A4B-D859-8422-9AE6-9C04CAF6240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84855" y="1404742"/>
              <a:ext cx="21140" cy="2136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11BFF838-7794-2596-6CCC-EFAFEFDB031A}"/>
              </a:ext>
            </a:extLst>
          </p:cNvPr>
          <p:cNvSpPr>
            <a:spLocks noChangeAspect="1"/>
          </p:cNvSpPr>
          <p:nvPr/>
        </p:nvSpPr>
        <p:spPr>
          <a:xfrm>
            <a:off x="11775818" y="2057400"/>
            <a:ext cx="33594" cy="33594"/>
          </a:xfrm>
          <a:prstGeom prst="ellips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D38AFD6-316A-1EA4-6240-E35AA3EB6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45" y="-22034"/>
            <a:ext cx="10512862" cy="1325563"/>
          </a:xfrm>
        </p:spPr>
        <p:txBody>
          <a:bodyPr/>
          <a:lstStyle/>
          <a:p>
            <a:r>
              <a:rPr lang="en-US" cap="none" dirty="0"/>
              <a:t>Hydrodynamic Properties of Lysozyme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1F95E7F-E99D-8023-C5E1-4365A5DF1BF4}"/>
                  </a:ext>
                </a:extLst>
              </p:cNvPr>
              <p:cNvSpPr txBox="1"/>
              <p:nvPr/>
            </p:nvSpPr>
            <p:spPr>
              <a:xfrm>
                <a:off x="465912" y="1066800"/>
                <a:ext cx="6390500" cy="53436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Bef>
                    <a:spcPts val="1200"/>
                  </a:spcBef>
                </a:pPr>
                <a:r>
                  <a:rPr lang="en-US" sz="2000" dirty="0" err="1"/>
                  <a:t>MDAnalysis</a:t>
                </a:r>
                <a:r>
                  <a:rPr lang="en-US" sz="2000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dirty="0"/>
                  <a:t> (16.83 ± 0.02) </a:t>
                </a:r>
                <a:r>
                  <a:rPr lang="en-US" sz="2000" dirty="0" err="1"/>
                  <a:t>Å</a:t>
                </a:r>
                <a:endParaRPr lang="en-US" sz="2000" dirty="0"/>
              </a:p>
              <a:p>
                <a:pPr>
                  <a:spcBef>
                    <a:spcPts val="1200"/>
                  </a:spcBef>
                </a:pPr>
                <a:r>
                  <a:rPr lang="en-US" sz="2000" dirty="0"/>
                  <a:t>ZENO: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(16.91 ± 0.03) </a:t>
                </a:r>
                <a:r>
                  <a:rPr lang="en-US" sz="20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Å</a:t>
                </a:r>
                <a:endParaRPr lang="en-US" sz="20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en-US" dirty="0"/>
              </a:p>
              <a:p>
                <a:r>
                  <a:rPr lang="en-US" b="1" dirty="0"/>
                  <a:t>Geometric Properties </a:t>
                </a:r>
                <a:r>
                  <a:rPr lang="en-US" dirty="0"/>
                  <a:t>(via interior calculation):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Volume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Gyration tensor and eigenvalues</a:t>
                </a:r>
                <a:br>
                  <a:rPr lang="en-US" dirty="0"/>
                </a:br>
                <a:endParaRPr lang="en-US" dirty="0"/>
              </a:p>
              <a:p>
                <a:r>
                  <a:rPr lang="en-US" b="1" dirty="0"/>
                  <a:t>Hydrodynamic Properties </a:t>
                </a:r>
                <a:r>
                  <a:rPr lang="en-US" dirty="0"/>
                  <a:t>(derived via electrostatic-hydrodynamic analogy):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Hydrodynamic radius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Friction coefficient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requires viscosity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Diffusion coefficient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requires temperature, viscosity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Sedimentation coefficient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requires mass, buoyancy factor, viscosity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Intrinsic viscosity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/>
                  <a:t>Viscometric</a:t>
                </a:r>
                <a:r>
                  <a:rPr lang="en-US" dirty="0"/>
                  <a:t> radius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1F95E7F-E99D-8023-C5E1-4365A5DF1B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912" y="1066800"/>
                <a:ext cx="6390500" cy="5343642"/>
              </a:xfrm>
              <a:prstGeom prst="rect">
                <a:avLst/>
              </a:prstGeom>
              <a:blipFill>
                <a:blip r:embed="rId3"/>
                <a:stretch>
                  <a:fillRect l="-992" t="-713" r="-595" b="-9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7490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55125-BA19-B9CC-EFAE-F1039DE6D9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F04F48-F84E-2B6F-CD58-79E1E2723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5A3A-841E-C04D-A6C3-2A644B41F8FE}" type="slidenum">
              <a:rPr lang="en-US" smtClean="0"/>
              <a:t>5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B9AE981-DC90-36A0-6A26-4EAA4D406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45" y="-22034"/>
            <a:ext cx="10512862" cy="1325563"/>
          </a:xfrm>
        </p:spPr>
        <p:txBody>
          <a:bodyPr/>
          <a:lstStyle/>
          <a:p>
            <a:r>
              <a:rPr lang="en-US" cap="none" dirty="0" err="1"/>
              <a:t>ZenoWrapper</a:t>
            </a:r>
            <a:endParaRPr lang="en-US" cap="none" dirty="0"/>
          </a:p>
        </p:txBody>
      </p:sp>
      <p:pic>
        <p:nvPicPr>
          <p:cNvPr id="11" name="Picture 10" descr="A white circle with a yellow gear in the middle&#10;&#10;AI-generated content may be incorrect.">
            <a:extLst>
              <a:ext uri="{FF2B5EF4-FFF2-40B4-BE49-F238E27FC236}">
                <a16:creationId xmlns:a16="http://schemas.microsoft.com/office/drawing/2014/main" id="{17EB7608-C896-0DFD-63B1-B295113652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13" y="1193800"/>
            <a:ext cx="1727200" cy="1727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217B668-17BA-1B47-1700-19939F78FBCD}"/>
              </a:ext>
            </a:extLst>
          </p:cNvPr>
          <p:cNvSpPr txBox="1"/>
          <p:nvPr/>
        </p:nvSpPr>
        <p:spPr>
          <a:xfrm>
            <a:off x="379412" y="3134143"/>
            <a:ext cx="44196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dirty="0"/>
              <a:t>Optionally include solvent properties for additional properties</a:t>
            </a:r>
          </a:p>
          <a:p>
            <a:pPr>
              <a:spcBef>
                <a:spcPts val="1200"/>
              </a:spcBef>
            </a:pPr>
            <a:r>
              <a:rPr lang="en-US" dirty="0"/>
              <a:t>Parallelize using: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/>
              <a:t>Existing Python </a:t>
            </a:r>
            <a:r>
              <a:rPr lang="en-US" dirty="0" err="1"/>
              <a:t>MDAnalysis</a:t>
            </a:r>
            <a:r>
              <a:rPr lang="en-US" dirty="0"/>
              <a:t> </a:t>
            </a:r>
            <a:r>
              <a:rPr lang="en-US" dirty="0" err="1"/>
              <a:t>AnalysisBase</a:t>
            </a:r>
            <a:r>
              <a:rPr lang="en-US" dirty="0"/>
              <a:t> of simultaneous processing of frames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/>
              <a:t>C++ ZENO parallelization of random walks within a frame</a:t>
            </a:r>
          </a:p>
          <a:p>
            <a:pPr marL="742950" lvl="1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/>
              <a:t>Compatible with streaming</a:t>
            </a:r>
          </a:p>
        </p:txBody>
      </p:sp>
      <p:pic>
        <p:nvPicPr>
          <p:cNvPr id="22" name="Picture 21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9F740063-6050-950B-4150-BC5A692E18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976" y="1676400"/>
            <a:ext cx="6938113" cy="410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61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E0D1F-895D-9D19-7480-970766102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4EF8D-5730-50BA-DB2A-EA4D9903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5A3A-841E-C04D-A6C3-2A644B41F8FE}" type="slidenum">
              <a:rPr lang="en-US" smtClean="0"/>
              <a:t>6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F79910D-1EF9-49CD-1627-B34C87AD0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45" y="-22034"/>
            <a:ext cx="10512862" cy="1325563"/>
          </a:xfrm>
        </p:spPr>
        <p:txBody>
          <a:bodyPr/>
          <a:lstStyle/>
          <a:p>
            <a:r>
              <a:rPr lang="en-US" cap="none" dirty="0"/>
              <a:t>ZENO in the Literature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C564DA-EFDB-BA17-40DC-2FDD7ED18965}"/>
              </a:ext>
            </a:extLst>
          </p:cNvPr>
          <p:cNvSpPr txBox="1"/>
          <p:nvPr/>
        </p:nvSpPr>
        <p:spPr>
          <a:xfrm>
            <a:off x="455612" y="1447800"/>
            <a:ext cx="63905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Hydrodynamic measurements of size deviate from geometric estimates of particle size when the particle or polymer shape is complex </a:t>
            </a:r>
          </a:p>
          <a:p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000" dirty="0"/>
              <a:t>Notice the overlap between experiments and estimates from simulation trajectory processed with ZENO for the intrinsic viscosity of [1]:</a:t>
            </a:r>
          </a:p>
          <a:p>
            <a:pPr marL="457200" indent="-457200">
              <a:spcBef>
                <a:spcPts val="1200"/>
              </a:spcBef>
              <a:buFont typeface="+mj-lt"/>
              <a:buAutoNum type="alphaLcParenR"/>
            </a:pPr>
            <a:r>
              <a:rPr lang="en-US" sz="2000" dirty="0"/>
              <a:t>Double stranded DNA</a:t>
            </a:r>
          </a:p>
          <a:p>
            <a:pPr marL="457200" indent="-457200">
              <a:spcBef>
                <a:spcPts val="1200"/>
              </a:spcBef>
              <a:buFont typeface="+mj-lt"/>
              <a:buAutoNum type="alphaLcParenR"/>
            </a:pPr>
            <a:r>
              <a:rPr lang="en-US" sz="2000" dirty="0"/>
              <a:t>Polystyrene in toluene</a:t>
            </a:r>
          </a:p>
        </p:txBody>
      </p:sp>
      <p:pic>
        <p:nvPicPr>
          <p:cNvPr id="7" name="Picture 6" descr="A diagram of a mass reaction&#10;&#10;AI-generated content may be incorrect.">
            <a:extLst>
              <a:ext uri="{FF2B5EF4-FFF2-40B4-BE49-F238E27FC236}">
                <a16:creationId xmlns:a16="http://schemas.microsoft.com/office/drawing/2014/main" id="{E37538B3-4456-9352-6401-5A7754B373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212" y="1143000"/>
            <a:ext cx="3916431" cy="5194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CD7FAD-FAE0-6FF4-841F-10484F98D2AE}"/>
              </a:ext>
            </a:extLst>
          </p:cNvPr>
          <p:cNvSpPr txBox="1"/>
          <p:nvPr/>
        </p:nvSpPr>
        <p:spPr>
          <a:xfrm>
            <a:off x="497980" y="5939135"/>
            <a:ext cx="6053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[1] Vargas-Lara, Mansfield, and Douglas. </a:t>
            </a:r>
            <a:r>
              <a:rPr lang="en-US" sz="1200" i="1" dirty="0"/>
              <a:t>Journal of Chemical Physics </a:t>
            </a:r>
            <a:r>
              <a:rPr lang="en-US" sz="1200" dirty="0"/>
              <a:t>147 (2017): 014903.</a:t>
            </a:r>
            <a:br>
              <a:rPr lang="en-US" sz="1200" dirty="0"/>
            </a:br>
            <a:r>
              <a:rPr lang="en-US" sz="1200" dirty="0"/>
              <a:t>DOI: 10.1063/1.4991011 </a:t>
            </a:r>
          </a:p>
        </p:txBody>
      </p:sp>
    </p:spTree>
    <p:extLst>
      <p:ext uri="{BB962C8B-B14F-4D97-AF65-F5344CB8AC3E}">
        <p14:creationId xmlns:p14="http://schemas.microsoft.com/office/powerpoint/2010/main" val="1245632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8317B1-7298-0C75-4752-B60054A0B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4AA09-C5C6-5532-8A61-CA425A061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5A3A-841E-C04D-A6C3-2A644B41F8FE}" type="slidenum">
              <a:rPr lang="en-US" smtClean="0"/>
              <a:t>7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6ECB0B-2F82-C038-A003-5F660C7EE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45" y="-22034"/>
            <a:ext cx="10512862" cy="1325563"/>
          </a:xfrm>
        </p:spPr>
        <p:txBody>
          <a:bodyPr/>
          <a:lstStyle/>
          <a:p>
            <a:r>
              <a:rPr lang="en-US" cap="none" dirty="0"/>
              <a:t>ZENO in the Literature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4D2101-2A69-0500-BC57-56765B886410}"/>
              </a:ext>
            </a:extLst>
          </p:cNvPr>
          <p:cNvSpPr txBox="1"/>
          <p:nvPr/>
        </p:nvSpPr>
        <p:spPr>
          <a:xfrm>
            <a:off x="455612" y="1447800"/>
            <a:ext cx="63905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Hydrodynamic measurements of size deviate from geometric estimates of particle size when the particle or polymer shape is complex </a:t>
            </a:r>
          </a:p>
          <a:p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000" dirty="0"/>
              <a:t>Notice the overlap between experiments and estimates from simulation trajectory processed with ZENO for the intrinsic viscosity of [1]:</a:t>
            </a:r>
          </a:p>
          <a:p>
            <a:pPr marL="457200" indent="-457200">
              <a:spcBef>
                <a:spcPts val="1200"/>
              </a:spcBef>
              <a:buFont typeface="+mj-lt"/>
              <a:buAutoNum type="alphaLcParenR"/>
            </a:pPr>
            <a:r>
              <a:rPr lang="en-US" sz="2000" dirty="0"/>
              <a:t>Double stranded DNA</a:t>
            </a:r>
          </a:p>
          <a:p>
            <a:pPr marL="457200" indent="-457200">
              <a:spcBef>
                <a:spcPts val="1200"/>
              </a:spcBef>
              <a:buFont typeface="+mj-lt"/>
              <a:buAutoNum type="alphaLcParenR"/>
            </a:pPr>
            <a:r>
              <a:rPr lang="en-US" sz="2000" dirty="0"/>
              <a:t>Polystyrene in toluene</a:t>
            </a:r>
          </a:p>
        </p:txBody>
      </p:sp>
      <p:pic>
        <p:nvPicPr>
          <p:cNvPr id="7" name="Picture 6" descr="A diagram of a mass reaction&#10;&#10;AI-generated content may be incorrect.">
            <a:extLst>
              <a:ext uri="{FF2B5EF4-FFF2-40B4-BE49-F238E27FC236}">
                <a16:creationId xmlns:a16="http://schemas.microsoft.com/office/drawing/2014/main" id="{07BAED5E-9859-E324-51CE-612BED7B4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212" y="1143000"/>
            <a:ext cx="3916431" cy="5194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D8614B-E62A-814C-DA9A-73F0FDD0EE95}"/>
              </a:ext>
            </a:extLst>
          </p:cNvPr>
          <p:cNvSpPr txBox="1"/>
          <p:nvPr/>
        </p:nvSpPr>
        <p:spPr>
          <a:xfrm>
            <a:off x="497980" y="5939135"/>
            <a:ext cx="6053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[1] Vargas-Lara, Mansfield, and Douglas. </a:t>
            </a:r>
            <a:r>
              <a:rPr lang="en-US" sz="1200" i="1" dirty="0"/>
              <a:t>Journal of Chemical Physics </a:t>
            </a:r>
            <a:r>
              <a:rPr lang="en-US" sz="1200" dirty="0"/>
              <a:t>147 (2017): 014903.</a:t>
            </a:r>
            <a:br>
              <a:rPr lang="en-US" sz="1200" dirty="0"/>
            </a:br>
            <a:r>
              <a:rPr lang="en-US" sz="1200" dirty="0"/>
              <a:t>DOI: 10.1063/1.4991011 </a:t>
            </a:r>
          </a:p>
        </p:txBody>
      </p:sp>
    </p:spTree>
    <p:extLst>
      <p:ext uri="{BB962C8B-B14F-4D97-AF65-F5344CB8AC3E}">
        <p14:creationId xmlns:p14="http://schemas.microsoft.com/office/powerpoint/2010/main" val="3696921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1FE7BC-9F2B-29F0-AB12-0FE9BB6A2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4AEE6-E942-4F5C-A610-97CA4B6B6DBA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DD1D04-35DB-6629-2FE8-7E706FD30C7C}"/>
              </a:ext>
            </a:extLst>
          </p:cNvPr>
          <p:cNvSpPr txBox="1"/>
          <p:nvPr/>
        </p:nvSpPr>
        <p:spPr>
          <a:xfrm>
            <a:off x="912812" y="914400"/>
            <a:ext cx="10363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/>
          </a:p>
          <a:p>
            <a:pPr algn="ctr"/>
            <a:r>
              <a:rPr lang="en-US" sz="3200" b="1" dirty="0"/>
              <a:t>Thank You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E51783-75E6-8D99-5FF9-CAD70614E777}"/>
              </a:ext>
            </a:extLst>
          </p:cNvPr>
          <p:cNvSpPr txBox="1"/>
          <p:nvPr/>
        </p:nvSpPr>
        <p:spPr>
          <a:xfrm>
            <a:off x="912812" y="2819400"/>
            <a:ext cx="2051716" cy="18876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Project Members:</a:t>
            </a:r>
          </a:p>
          <a:p>
            <a:pPr>
              <a:spcBef>
                <a:spcPts val="500"/>
              </a:spcBef>
            </a:pPr>
            <a:r>
              <a:rPr lang="en-US" sz="2000" dirty="0"/>
              <a:t>Derek Juba</a:t>
            </a:r>
          </a:p>
          <a:p>
            <a:pPr>
              <a:spcBef>
                <a:spcPts val="500"/>
              </a:spcBef>
            </a:pPr>
            <a:r>
              <a:rPr lang="en-US" sz="2000" dirty="0"/>
              <a:t>Walid </a:t>
            </a:r>
            <a:r>
              <a:rPr lang="en-US" sz="2000" dirty="0" err="1"/>
              <a:t>Keyrouz</a:t>
            </a:r>
            <a:r>
              <a:rPr lang="en-US" sz="2000" dirty="0"/>
              <a:t> </a:t>
            </a:r>
          </a:p>
          <a:p>
            <a:pPr>
              <a:spcBef>
                <a:spcPts val="500"/>
              </a:spcBef>
            </a:pPr>
            <a:r>
              <a:rPr lang="en-US" sz="2000" dirty="0"/>
              <a:t>Debbie Audus</a:t>
            </a:r>
          </a:p>
          <a:p>
            <a:pPr>
              <a:spcBef>
                <a:spcPts val="500"/>
              </a:spcBef>
            </a:pPr>
            <a:r>
              <a:rPr lang="en-US" sz="2000" dirty="0"/>
              <a:t>Jack F. Douglas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C1D8CC-F1E4-9161-4244-85743CC85719}"/>
              </a:ext>
            </a:extLst>
          </p:cNvPr>
          <p:cNvSpPr/>
          <p:nvPr/>
        </p:nvSpPr>
        <p:spPr>
          <a:xfrm>
            <a:off x="7826270" y="5247794"/>
            <a:ext cx="3983142" cy="772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/>
              <a:t>Contact Information:</a:t>
            </a:r>
          </a:p>
          <a:p>
            <a:pPr>
              <a:spcBef>
                <a:spcPts val="500"/>
              </a:spcBef>
            </a:pPr>
            <a:r>
              <a:rPr lang="en-US" sz="2000" dirty="0"/>
              <a:t>Email: jennifer.a.clark13@gmail.com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F550F-BE6C-506C-5D51-DF830D1E3B7A}"/>
              </a:ext>
            </a:extLst>
          </p:cNvPr>
          <p:cNvSpPr txBox="1"/>
          <p:nvPr/>
        </p:nvSpPr>
        <p:spPr>
          <a:xfrm>
            <a:off x="3122612" y="2817541"/>
            <a:ext cx="2175404" cy="7720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Acknowledgments:</a:t>
            </a:r>
          </a:p>
          <a:p>
            <a:pPr>
              <a:spcBef>
                <a:spcPts val="500"/>
              </a:spcBef>
            </a:pPr>
            <a:r>
              <a:rPr lang="en-US" sz="2000" dirty="0"/>
              <a:t>Ian Bell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9F1524-7ABE-682C-C089-1932DBB10B7D}"/>
              </a:ext>
            </a:extLst>
          </p:cNvPr>
          <p:cNvSpPr/>
          <p:nvPr/>
        </p:nvSpPr>
        <p:spPr>
          <a:xfrm>
            <a:off x="912812" y="5247794"/>
            <a:ext cx="46894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Soon to be found at: </a:t>
            </a:r>
            <a:br>
              <a:rPr lang="en-US" sz="2000" dirty="0"/>
            </a:br>
            <a:r>
              <a:rPr lang="en-US" sz="2000" i="1" dirty="0">
                <a:solidFill>
                  <a:srgbClr val="002060"/>
                </a:solidFill>
                <a:hlinkClick r:id="rId2"/>
              </a:rPr>
              <a:t>https://github.com/usnistgov/zenowrapper</a:t>
            </a:r>
            <a:endParaRPr lang="en-US" sz="2000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570626"/>
      </p:ext>
    </p:extLst>
  </p:cSld>
  <p:clrMapOvr>
    <a:masterClrMapping/>
  </p:clrMapOvr>
</p:sld>
</file>

<file path=ppt/theme/theme1.xml><?xml version="1.0" encoding="utf-8"?>
<a:theme xmlns:a="http://schemas.openxmlformats.org/drawingml/2006/main" name="1_MML_Master_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cent_x0020_Changes_x0020_to_x0020_Document xmlns="8f27d770-b0c7-473d-9957-aa4cb4c76cb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69EAE7A4153744AA9156BF4C7227DE" ma:contentTypeVersion="2" ma:contentTypeDescription="Create a new document." ma:contentTypeScope="" ma:versionID="840153dab1d986de95ec0754edbaeffc">
  <xsd:schema xmlns:xsd="http://www.w3.org/2001/XMLSchema" xmlns:xs="http://www.w3.org/2001/XMLSchema" xmlns:p="http://schemas.microsoft.com/office/2006/metadata/properties" xmlns:ns2="8f27d770-b0c7-473d-9957-aa4cb4c76cb1" targetNamespace="http://schemas.microsoft.com/office/2006/metadata/properties" ma:root="true" ma:fieldsID="94b66cda0a6d725220479fae75ae4553" ns2:_="">
    <xsd:import namespace="8f27d770-b0c7-473d-9957-aa4cb4c76cb1"/>
    <xsd:element name="properties">
      <xsd:complexType>
        <xsd:sequence>
          <xsd:element name="documentManagement">
            <xsd:complexType>
              <xsd:all>
                <xsd:element ref="ns2:Recent_x0020_Changes_x0020_to_x0020_Docum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27d770-b0c7-473d-9957-aa4cb4c76cb1" elementFormDefault="qualified">
    <xsd:import namespace="http://schemas.microsoft.com/office/2006/documentManagement/types"/>
    <xsd:import namespace="http://schemas.microsoft.com/office/infopath/2007/PartnerControls"/>
    <xsd:element name="Recent_x0020_Changes_x0020_to_x0020_Document" ma:index="8" nillable="true" ma:displayName="Recent Changes to Document" ma:internalName="Recent_x0020_Changes_x0020_to_x0020_Document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2858F5-9636-4580-8EF0-95919BB4CC87}">
  <ds:schemaRefs>
    <ds:schemaRef ds:uri="http://purl.org/dc/dcmitype/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8f27d770-b0c7-473d-9957-aa4cb4c76cb1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5D62D97C-FE0B-4B04-A185-CA030234E7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f27d770-b0c7-473d-9957-aa4cb4c76cb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2B1E473-3373-4926-B584-47D037BC37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71399</TotalTime>
  <Words>520</Words>
  <Application>Microsoft Macintosh PowerPoint</Application>
  <PresentationFormat>Custom</PresentationFormat>
  <Paragraphs>80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Courier New</vt:lpstr>
      <vt:lpstr>Helvetica</vt:lpstr>
      <vt:lpstr>Helvetica Neue</vt:lpstr>
      <vt:lpstr>Raleway Medium</vt:lpstr>
      <vt:lpstr>Times</vt:lpstr>
      <vt:lpstr>Wingdings</vt:lpstr>
      <vt:lpstr>1_MML_Master_Slide</vt:lpstr>
      <vt:lpstr>Custom Design</vt:lpstr>
      <vt:lpstr>1_Custom Design</vt:lpstr>
      <vt:lpstr>PowerPoint Presentation</vt:lpstr>
      <vt:lpstr>Hydrodynamic Properties of Lysozyme</vt:lpstr>
      <vt:lpstr>Hydrodynamic Properties of Lysozyme</vt:lpstr>
      <vt:lpstr>Hydrodynamic Properties of Lysozyme</vt:lpstr>
      <vt:lpstr>ZenoWrapper</vt:lpstr>
      <vt:lpstr>ZENO in the Literature</vt:lpstr>
      <vt:lpstr>ZENO in the Literature</vt:lpstr>
      <vt:lpstr>PowerPoint Presentation</vt:lpstr>
    </vt:vector>
  </TitlesOfParts>
  <Company>NIST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Leah Kauffman</dc:creator>
  <cp:lastModifiedBy>Jennifer Clark</cp:lastModifiedBy>
  <cp:revision>1525</cp:revision>
  <cp:lastPrinted>2023-02-09T20:40:00Z</cp:lastPrinted>
  <dcterms:created xsi:type="dcterms:W3CDTF">2011-10-12T20:44:26Z</dcterms:created>
  <dcterms:modified xsi:type="dcterms:W3CDTF">2025-11-08T21:04:38Z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0x0101006569EAE7A4153744AA9156BF4C7227DE</vt:lpwstr>
  </property>
</Properties>
</file>